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517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53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0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785371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147524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AI-Assisted </a:t>
            </a:r>
          </a:p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Distracted Driver Detection System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6350437" y="4711779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Road accidents are a major public health concern in India, claiming millions of lives annually.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IN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Road accidents claim around </a:t>
            </a:r>
            <a:r>
              <a:rPr lang="en-IN" sz="18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r>
              <a:rPr lang="en-IN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lang="en-IN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lives in India every year, contributing </a:t>
            </a:r>
            <a:r>
              <a:rPr lang="en-IN" sz="18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11% </a:t>
            </a:r>
            <a:r>
              <a:rPr lang="en-IN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the total number of such fatalities globally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C9C7D-5AD7-E1C3-FCCC-AFC2855C7E0B}"/>
              </a:ext>
            </a:extLst>
          </p:cNvPr>
          <p:cNvSpPr txBox="1"/>
          <p:nvPr/>
        </p:nvSpPr>
        <p:spPr>
          <a:xfrm>
            <a:off x="6350437" y="374073"/>
            <a:ext cx="232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>
                <a:latin typeface="Arial Rounded MT Bold" panose="020F0704030504030204" pitchFamily="34" charset="0"/>
              </a:rPr>
              <a:t>Title :</a:t>
            </a:r>
          </a:p>
        </p:txBody>
      </p:sp>
      <p:pic>
        <p:nvPicPr>
          <p:cNvPr id="2054" name="Picture 6" descr="Data security in AI systems: An overview">
            <a:extLst>
              <a:ext uri="{FF2B5EF4-FFF2-40B4-BE49-F238E27FC236}">
                <a16:creationId xmlns:a16="http://schemas.microsoft.com/office/drawing/2014/main" id="{5BA38B59-6E7E-3497-ED0C-FB8D2126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64" y="3952874"/>
            <a:ext cx="5806134" cy="388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I Facial Recognition System - EXEROS Technologies">
            <a:extLst>
              <a:ext uri="{FF2B5EF4-FFF2-40B4-BE49-F238E27FC236}">
                <a16:creationId xmlns:a16="http://schemas.microsoft.com/office/drawing/2014/main" id="{FF7053E0-477A-479E-5026-D29AACE1A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384"/>
            <a:ext cx="5785371" cy="371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492097"/>
            <a:ext cx="4869061" cy="32452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08173" y="949047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Our Project: Preventing Accidents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864037" y="4083844"/>
            <a:ext cx="7415927" cy="2948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Our project aims to mitigate the problem of road accidents by developing a software solution that can accurately identify driver distraction.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software, when integrated can warn the driver if they become distracted, potentially preventing accidents from happening.</a:t>
            </a: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4630400" cy="25034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10" y="2484090"/>
            <a:ext cx="8332926" cy="955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21"/>
              </a:lnSpc>
              <a:buNone/>
            </a:pPr>
            <a:r>
              <a:rPr lang="en-US" sz="4737" b="1" u="sng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Magnitude of the Problem:</a:t>
            </a:r>
            <a:endParaRPr lang="en-US" sz="4737" u="sng" dirty="0"/>
          </a:p>
        </p:txBody>
      </p:sp>
      <p:sp>
        <p:nvSpPr>
          <p:cNvPr id="6" name="Shape 2"/>
          <p:cNvSpPr/>
          <p:nvPr/>
        </p:nvSpPr>
        <p:spPr>
          <a:xfrm>
            <a:off x="842248" y="4790003"/>
            <a:ext cx="12945904" cy="2770346"/>
          </a:xfrm>
          <a:prstGeom prst="roundRect">
            <a:avLst>
              <a:gd name="adj" fmla="val 390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404961" y="6327100"/>
            <a:ext cx="3820477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2"/>
              </a:lnSpc>
              <a:buNone/>
            </a:pPr>
            <a:endParaRPr lang="en-US" sz="1895" dirty="0"/>
          </a:p>
        </p:txBody>
      </p:sp>
      <p:pic>
        <p:nvPicPr>
          <p:cNvPr id="24" name="Picture 23" descr="Update: Fatal Distraction | RGA">
            <a:extLst>
              <a:ext uri="{FF2B5EF4-FFF2-40B4-BE49-F238E27FC236}">
                <a16:creationId xmlns:a16="http://schemas.microsoft.com/office/drawing/2014/main" id="{4E6873D8-07C7-6E54-E88A-FDFD778C6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0" y="3473771"/>
            <a:ext cx="6455582" cy="449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oad Safety in India - Explained, pointwise-ForumIAS Blog">
            <a:extLst>
              <a:ext uri="{FF2B5EF4-FFF2-40B4-BE49-F238E27FC236}">
                <a16:creationId xmlns:a16="http://schemas.microsoft.com/office/drawing/2014/main" id="{9E504308-84D1-0458-FA6D-10AD63955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9" y="3473770"/>
            <a:ext cx="7016244" cy="449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782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39288"/>
            <a:ext cx="5418276" cy="36077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73955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u="sng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Human Cost:</a:t>
            </a:r>
            <a:endParaRPr lang="en-US" sz="4860" u="sng" dirty="0"/>
          </a:p>
        </p:txBody>
      </p:sp>
      <p:sp>
        <p:nvSpPr>
          <p:cNvPr id="7" name="Shape 2"/>
          <p:cNvSpPr/>
          <p:nvPr/>
        </p:nvSpPr>
        <p:spPr>
          <a:xfrm>
            <a:off x="864037" y="225063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066562" y="2343150"/>
            <a:ext cx="15037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4"/>
          <p:cNvSpPr/>
          <p:nvPr/>
        </p:nvSpPr>
        <p:spPr>
          <a:xfrm>
            <a:off x="1666280" y="225063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u="sng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Tragic Statistics:</a:t>
            </a:r>
            <a:endParaRPr lang="en-US" sz="2430" u="sng" dirty="0"/>
          </a:p>
        </p:txBody>
      </p:sp>
      <p:sp>
        <p:nvSpPr>
          <p:cNvPr id="10" name="Text 5"/>
          <p:cNvSpPr/>
          <p:nvPr/>
        </p:nvSpPr>
        <p:spPr>
          <a:xfrm>
            <a:off x="1666280" y="2676971"/>
            <a:ext cx="661368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More than 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16 children die daily </a:t>
            </a: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 India due to road accidents.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According to 2016, 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17 people were killed each hour </a:t>
            </a: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 India due to road accidents.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There is 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one death every 4 minutes </a:t>
            </a: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due to road accidents in India.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864037" y="519052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33939" y="5283033"/>
            <a:ext cx="21562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8"/>
          <p:cNvSpPr/>
          <p:nvPr/>
        </p:nvSpPr>
        <p:spPr>
          <a:xfrm>
            <a:off x="1666280" y="519052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u="sng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Economic Impact:</a:t>
            </a:r>
            <a:endParaRPr lang="en-US" sz="2430" u="sng" dirty="0"/>
          </a:p>
        </p:txBody>
      </p:sp>
      <p:sp>
        <p:nvSpPr>
          <p:cNvPr id="14" name="Text 9"/>
          <p:cNvSpPr/>
          <p:nvPr/>
        </p:nvSpPr>
        <p:spPr>
          <a:xfrm>
            <a:off x="1419464" y="5724398"/>
            <a:ext cx="6860500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 2016, the Indian government spent 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7.5%</a:t>
            </a: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of the country's 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GDP </a:t>
            </a: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on deaths due to road accidents.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World Bank estimates that road accidents cost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Rs. 12.5 lakh crores country's GDP in 2016.</a:t>
            </a:r>
            <a:endParaRPr lang="en-US" sz="1944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C725DE-936D-9C1C-2BDE-56AF3C88F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156571"/>
            <a:ext cx="532638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278" y="0"/>
            <a:ext cx="4815122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9837" y="693301"/>
            <a:ext cx="7656508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u="sng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Leading Causes of Accidents: Distracted  Drivers:</a:t>
            </a:r>
            <a:endParaRPr lang="en-US" sz="4860" b="1" u="sng" dirty="0"/>
          </a:p>
        </p:txBody>
      </p:sp>
      <p:sp>
        <p:nvSpPr>
          <p:cNvPr id="7" name="Text 2"/>
          <p:cNvSpPr/>
          <p:nvPr/>
        </p:nvSpPr>
        <p:spPr>
          <a:xfrm>
            <a:off x="639837" y="3203290"/>
            <a:ext cx="7818363" cy="43641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Driver error </a:t>
            </a: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is the primary cause of road accidents in India.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includes factors such as :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 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Closing eyes </a:t>
            </a: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while driving,</a:t>
            </a:r>
          </a:p>
          <a:p>
            <a:pPr>
              <a:lnSpc>
                <a:spcPts val="3110"/>
              </a:lnSpc>
            </a:pP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 Yawning </a:t>
            </a: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</a:p>
          <a:p>
            <a:pPr>
              <a:lnSpc>
                <a:spcPts val="3110"/>
              </a:lnSpc>
            </a:pP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 Placing hands away from steering</a:t>
            </a:r>
          </a:p>
          <a:p>
            <a:pPr>
              <a:lnSpc>
                <a:spcPts val="3110"/>
              </a:lnSpc>
            </a:pP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 Using a Mobile phone while driving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- 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driving under the influence of alcohol or drugs. 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b="1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increasing number of vehicles on the road underscores the urgency to address this issue and implement solutions to prevent accidents.</a:t>
            </a:r>
            <a:endParaRPr lang="en-US" sz="1944" dirty="0"/>
          </a:p>
        </p:txBody>
      </p:sp>
      <p:pic>
        <p:nvPicPr>
          <p:cNvPr id="3074" name="Picture 2" descr="Distracted Drivers ...">
            <a:extLst>
              <a:ext uri="{FF2B5EF4-FFF2-40B4-BE49-F238E27FC236}">
                <a16:creationId xmlns:a16="http://schemas.microsoft.com/office/drawing/2014/main" id="{42F8CB17-3DF2-63DE-2EC5-77AFD51C4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278" y="-120"/>
            <a:ext cx="4815121" cy="26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n Yawning While Fatigued Driving ...">
            <a:extLst>
              <a:ext uri="{FF2B5EF4-FFF2-40B4-BE49-F238E27FC236}">
                <a16:creationId xmlns:a16="http://schemas.microsoft.com/office/drawing/2014/main" id="{43F08A17-840B-7A32-3C33-CA3E5DBF6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279" y="2684859"/>
            <a:ext cx="4815121" cy="263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utomobile Hands-Off Detection, Part 4 ...">
            <a:extLst>
              <a:ext uri="{FF2B5EF4-FFF2-40B4-BE49-F238E27FC236}">
                <a16:creationId xmlns:a16="http://schemas.microsoft.com/office/drawing/2014/main" id="{664AC201-554D-D3DA-23A5-97BA1C15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279" y="5322841"/>
            <a:ext cx="4815120" cy="280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" y="-9337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209212" y="2984193"/>
            <a:ext cx="6577013" cy="5998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24"/>
              </a:lnSpc>
              <a:buNone/>
            </a:pPr>
            <a:r>
              <a:rPr lang="en-US" sz="3779" b="1" u="sng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Technology-Based Solutions</a:t>
            </a:r>
            <a:endParaRPr lang="en-US" sz="3779" u="sng" dirty="0"/>
          </a:p>
        </p:txBody>
      </p:sp>
      <p:sp>
        <p:nvSpPr>
          <p:cNvPr id="6" name="Shape 2"/>
          <p:cNvSpPr/>
          <p:nvPr/>
        </p:nvSpPr>
        <p:spPr>
          <a:xfrm>
            <a:off x="1589712" y="3819867"/>
            <a:ext cx="3784127" cy="3027612"/>
          </a:xfrm>
          <a:prstGeom prst="roundRect">
            <a:avLst>
              <a:gd name="adj" fmla="val 256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71713" y="4019193"/>
            <a:ext cx="2399467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2"/>
              </a:lnSpc>
              <a:buNone/>
            </a:pPr>
            <a:r>
              <a:rPr lang="en-US" sz="1889" b="1" u="sng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Mahindra XUV700</a:t>
            </a:r>
            <a:endParaRPr lang="en-US" sz="1889" u="sng" dirty="0"/>
          </a:p>
        </p:txBody>
      </p:sp>
      <p:sp>
        <p:nvSpPr>
          <p:cNvPr id="8" name="Text 4"/>
          <p:cNvSpPr/>
          <p:nvPr/>
        </p:nvSpPr>
        <p:spPr>
          <a:xfrm>
            <a:off x="2000547" y="4318992"/>
            <a:ext cx="3167896" cy="2600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8"/>
              </a:lnSpc>
              <a:buNone/>
            </a:pPr>
            <a:r>
              <a:rPr lang="en-US" sz="1512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Rumors </a:t>
            </a:r>
            <a:r>
              <a:rPr lang="en-US" sz="15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suggested that Mahindra's XUV700 features a drowsiness detection system that uses a camera to monitor the driver's face for signs of fatigue. The </a:t>
            </a:r>
            <a:r>
              <a:rPr lang="en-US" sz="1512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system alerts the driver through vibrating steering </a:t>
            </a:r>
            <a:r>
              <a:rPr lang="en-US" sz="15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wheels or audible notifications.</a:t>
            </a:r>
            <a:endParaRPr lang="en-US" sz="1512" dirty="0"/>
          </a:p>
        </p:txBody>
      </p:sp>
      <p:sp>
        <p:nvSpPr>
          <p:cNvPr id="9" name="Shape 5"/>
          <p:cNvSpPr/>
          <p:nvPr/>
        </p:nvSpPr>
        <p:spPr>
          <a:xfrm>
            <a:off x="5652427" y="3819866"/>
            <a:ext cx="3367445" cy="2970947"/>
          </a:xfrm>
          <a:prstGeom prst="roundRect">
            <a:avLst>
              <a:gd name="adj" fmla="val 256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0" name="Text 6"/>
          <p:cNvSpPr/>
          <p:nvPr/>
        </p:nvSpPr>
        <p:spPr>
          <a:xfrm>
            <a:off x="5831086" y="4019193"/>
            <a:ext cx="2968347" cy="599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2"/>
              </a:lnSpc>
              <a:buNone/>
            </a:pPr>
            <a:r>
              <a:rPr lang="en-US" sz="1889" b="1" u="sng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Mercedes-Benz Assisted System</a:t>
            </a:r>
            <a:endParaRPr lang="en-US" sz="1889" u="sng" dirty="0"/>
          </a:p>
        </p:txBody>
      </p:sp>
      <p:sp>
        <p:nvSpPr>
          <p:cNvPr id="11" name="Text 7"/>
          <p:cNvSpPr/>
          <p:nvPr/>
        </p:nvSpPr>
        <p:spPr>
          <a:xfrm>
            <a:off x="5831086" y="4733925"/>
            <a:ext cx="2968347" cy="2763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8"/>
              </a:lnSpc>
              <a:buNone/>
            </a:pPr>
            <a:r>
              <a:rPr lang="en-US" sz="15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Mercedes-Benz offers an assisted system that helps prevent accidents by monitoring the driver's behavior and </a:t>
            </a:r>
            <a:r>
              <a:rPr lang="en-US" sz="1512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providing alerts</a:t>
            </a:r>
            <a:r>
              <a:rPr lang="en-US" sz="15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 </a:t>
            </a:r>
            <a:endParaRPr lang="en-US" sz="1512" b="1" dirty="0"/>
          </a:p>
        </p:txBody>
      </p:sp>
      <p:sp>
        <p:nvSpPr>
          <p:cNvPr id="12" name="Shape 8"/>
          <p:cNvSpPr/>
          <p:nvPr/>
        </p:nvSpPr>
        <p:spPr>
          <a:xfrm>
            <a:off x="9319664" y="3801611"/>
            <a:ext cx="3496389" cy="2970946"/>
          </a:xfrm>
          <a:prstGeom prst="roundRect">
            <a:avLst>
              <a:gd name="adj" fmla="val 256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90459" y="4019193"/>
            <a:ext cx="2968347" cy="599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2"/>
              </a:lnSpc>
              <a:buNone/>
            </a:pPr>
            <a:r>
              <a:rPr lang="en-US" sz="1889" b="1" u="sng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BMW Attention Assisted System</a:t>
            </a:r>
            <a:endParaRPr lang="en-US" sz="1889" u="sng" dirty="0"/>
          </a:p>
        </p:txBody>
      </p:sp>
      <p:sp>
        <p:nvSpPr>
          <p:cNvPr id="14" name="Text 10"/>
          <p:cNvSpPr/>
          <p:nvPr/>
        </p:nvSpPr>
        <p:spPr>
          <a:xfrm>
            <a:off x="9390459" y="4733925"/>
            <a:ext cx="2968347" cy="2149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8"/>
              </a:lnSpc>
              <a:buNone/>
            </a:pPr>
            <a:r>
              <a:rPr lang="en-US" sz="15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BMW's Attention Assisted System is another advanced technology designed to detect </a:t>
            </a:r>
            <a:r>
              <a:rPr lang="en-US" sz="1512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driver fatigue and alert the driver.</a:t>
            </a:r>
            <a:r>
              <a:rPr lang="en-US" sz="151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Like it is primarily available in high-end vehicles.</a:t>
            </a:r>
            <a:endParaRPr lang="en-US" sz="1512" dirty="0"/>
          </a:p>
        </p:txBody>
      </p:sp>
      <p:pic>
        <p:nvPicPr>
          <p:cNvPr id="16" name="Picture 15" descr="How Does ATTENTION ASSIST® Work? | Walter's Mercedes-Benz of Riverside">
            <a:extLst>
              <a:ext uri="{FF2B5EF4-FFF2-40B4-BE49-F238E27FC236}">
                <a16:creationId xmlns:a16="http://schemas.microsoft.com/office/drawing/2014/main" id="{23391268-68FF-90AF-DA08-37012140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16" y="-10391"/>
            <a:ext cx="5571567" cy="29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Driver Attention Assist Warning System | BuyMyLuxuryCar.com">
            <a:extLst>
              <a:ext uri="{FF2B5EF4-FFF2-40B4-BE49-F238E27FC236}">
                <a16:creationId xmlns:a16="http://schemas.microsoft.com/office/drawing/2014/main" id="{FD746AB8-E696-D2A2-F00B-DD4950C16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983" y="-31244"/>
            <a:ext cx="4529417" cy="301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0ABF54-CF5D-85C5-0254-1697C4A93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884"/>
            <a:ext cx="4529417" cy="297094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7BCCF96-B95F-38D6-1EF1-7338EA001AAB}"/>
              </a:ext>
            </a:extLst>
          </p:cNvPr>
          <p:cNvGrpSpPr/>
          <p:nvPr/>
        </p:nvGrpSpPr>
        <p:grpSpPr>
          <a:xfrm>
            <a:off x="5241231" y="6883360"/>
            <a:ext cx="4189835" cy="1197748"/>
            <a:chOff x="4872130" y="4423735"/>
            <a:chExt cx="4189835" cy="1197748"/>
          </a:xfrm>
        </p:grpSpPr>
        <p:sp>
          <p:nvSpPr>
            <p:cNvPr id="20" name="Shape 5">
              <a:extLst>
                <a:ext uri="{FF2B5EF4-FFF2-40B4-BE49-F238E27FC236}">
                  <a16:creationId xmlns:a16="http://schemas.microsoft.com/office/drawing/2014/main" id="{47D08542-3423-B8F1-11DF-B845015A900F}"/>
                </a:ext>
              </a:extLst>
            </p:cNvPr>
            <p:cNvSpPr/>
            <p:nvPr/>
          </p:nvSpPr>
          <p:spPr>
            <a:xfrm>
              <a:off x="4872130" y="4423735"/>
              <a:ext cx="4189835" cy="1197748"/>
            </a:xfrm>
            <a:prstGeom prst="roundRect">
              <a:avLst>
                <a:gd name="adj" fmla="val 2565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076538-2EBF-F068-B8A0-E1186A0A7996}"/>
                </a:ext>
              </a:extLst>
            </p:cNvPr>
            <p:cNvSpPr txBox="1"/>
            <p:nvPr/>
          </p:nvSpPr>
          <p:spPr>
            <a:xfrm>
              <a:off x="4910160" y="4435299"/>
              <a:ext cx="39522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72525"/>
                  </a:solidFill>
                  <a:latin typeface="Eudoxus Sans" pitchFamily="34" charset="0"/>
                  <a:ea typeface="Eudoxus Sans" pitchFamily="34" charset="-122"/>
                  <a:cs typeface="Eudoxus Sans" pitchFamily="34" charset="-120"/>
                </a:rPr>
                <a:t>However, all these are typically found in luxury cars and are not affordable for the average person.</a:t>
              </a:r>
              <a:endParaRPr lang="en-IN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360672"/>
            <a:ext cx="4869180" cy="3357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1"/>
          <p:cNvSpPr/>
          <p:nvPr/>
        </p:nvSpPr>
        <p:spPr>
          <a:xfrm>
            <a:off x="977091" y="251978"/>
            <a:ext cx="5486400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u="sng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Impact of Sleep Apnea:</a:t>
            </a:r>
            <a:endParaRPr lang="en-US" sz="4860" u="sng" dirty="0"/>
          </a:p>
        </p:txBody>
      </p:sp>
      <p:sp>
        <p:nvSpPr>
          <p:cNvPr id="7" name="Text 2"/>
          <p:cNvSpPr/>
          <p:nvPr/>
        </p:nvSpPr>
        <p:spPr>
          <a:xfrm>
            <a:off x="672291" y="2047006"/>
            <a:ext cx="6715645" cy="5590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kern="100" dirty="0">
                <a:effectLst/>
                <a:latin typeface="Eudoxus Sans"/>
                <a:ea typeface="Eudoxus Sans"/>
                <a:cs typeface="Calibri" panose="020F0502020204030204" pitchFamily="34" charset="0"/>
              </a:rPr>
              <a:t>On average, each driver drives for about </a:t>
            </a:r>
            <a:r>
              <a:rPr lang="en-IN" sz="2000" b="1" u="sng" kern="100" dirty="0">
                <a:effectLst/>
                <a:latin typeface="Eudoxus Sans"/>
                <a:ea typeface="Eudoxus Sans"/>
                <a:cs typeface="Calibri" panose="020F0502020204030204" pitchFamily="34" charset="0"/>
              </a:rPr>
              <a:t>11.9 hours </a:t>
            </a:r>
            <a:r>
              <a:rPr lang="en-IN" sz="2000" kern="100" dirty="0">
                <a:effectLst/>
                <a:latin typeface="Eudoxus Sans"/>
                <a:ea typeface="Eudoxus Sans"/>
                <a:cs typeface="Calibri" panose="020F0502020204030204" pitchFamily="34" charset="0"/>
              </a:rPr>
              <a:t>in a day terms of average distance covered, a truck driver covers  about </a:t>
            </a:r>
            <a:r>
              <a:rPr lang="en-IN" sz="2000" b="1" kern="100" dirty="0">
                <a:effectLst/>
                <a:latin typeface="Eudoxus Sans"/>
                <a:ea typeface="Eudoxus Sans"/>
                <a:cs typeface="Calibri" panose="020F0502020204030204" pitchFamily="34" charset="0"/>
              </a:rPr>
              <a:t>417 km daily</a:t>
            </a:r>
            <a:r>
              <a:rPr lang="en-IN" sz="1800" b="1" kern="100" dirty="0">
                <a:effectLst/>
                <a:latin typeface="Eudoxus Sans"/>
                <a:ea typeface="Eudoxus Sans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944" b="1" dirty="0">
              <a:solidFill>
                <a:srgbClr val="272525"/>
              </a:solidFill>
              <a:latin typeface="Eudoxus Sans"/>
              <a:ea typeface="Eudoxus Sans"/>
              <a:cs typeface="Eudoxus Sans" pitchFamily="34" charset="-120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b="1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Obstructive Sleep Apnea (OSA) </a:t>
            </a:r>
            <a:r>
              <a:rPr lang="en-US" sz="1944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is a serious sleep disorder characterized by recurrent upper airway collapse during sleep this leads to </a:t>
            </a:r>
          </a:p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  - breathing interruptions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   - derangements in gas exchange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/>
                <a:ea typeface="Eudoxus Sans"/>
                <a:cs typeface="Eudoxus Sans" pitchFamily="34" charset="-120"/>
              </a:rPr>
              <a:t>  - sympathetic nervous system activation. 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Excessive daytime sleepiness (EDS) </a:t>
            </a: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from OSA increases the risk of motor vehicle accidents.</a:t>
            </a:r>
            <a:endParaRPr lang="en-US" sz="1944" dirty="0"/>
          </a:p>
        </p:txBody>
      </p:sp>
      <p:pic>
        <p:nvPicPr>
          <p:cNvPr id="2050" name="Picture 2" descr="American Sleep Apnea Association on LinkedIn: #sleep #apnea #sleepapnea  #sleephealth #sleepscience #sleepapneaawareness…">
            <a:extLst>
              <a:ext uri="{FF2B5EF4-FFF2-40B4-BE49-F238E27FC236}">
                <a16:creationId xmlns:a16="http://schemas.microsoft.com/office/drawing/2014/main" id="{38A65D7D-9587-8C66-3CB6-37F2767C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27" y="4114800"/>
            <a:ext cx="4869180" cy="34639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833" y="2483762"/>
            <a:ext cx="5486403" cy="32417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82200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u="sng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Real-World Data: Yamuna Expressway</a:t>
            </a:r>
            <a:endParaRPr lang="en-US" sz="4860" u="sng" dirty="0"/>
          </a:p>
        </p:txBody>
      </p:sp>
      <p:sp>
        <p:nvSpPr>
          <p:cNvPr id="7" name="Shape 2"/>
          <p:cNvSpPr/>
          <p:nvPr/>
        </p:nvSpPr>
        <p:spPr>
          <a:xfrm>
            <a:off x="1209675" y="2735342"/>
            <a:ext cx="49292" cy="4672132"/>
          </a:xfrm>
          <a:prstGeom prst="roundRect">
            <a:avLst>
              <a:gd name="adj" fmla="val 225391"/>
            </a:avLst>
          </a:prstGeom>
          <a:solidFill>
            <a:srgbClr val="B2D4E5"/>
          </a:solidFill>
          <a:ln/>
        </p:spPr>
      </p:sp>
      <p:sp>
        <p:nvSpPr>
          <p:cNvPr id="8" name="Shape 3"/>
          <p:cNvSpPr/>
          <p:nvPr/>
        </p:nvSpPr>
        <p:spPr>
          <a:xfrm>
            <a:off x="1512034" y="3266003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B2D4E5"/>
          </a:solidFill>
          <a:ln/>
        </p:spPr>
      </p:sp>
      <p:sp>
        <p:nvSpPr>
          <p:cNvPr id="9" name="Shape 4"/>
          <p:cNvSpPr/>
          <p:nvPr/>
        </p:nvSpPr>
        <p:spPr>
          <a:xfrm>
            <a:off x="956608" y="301299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159133" y="3105507"/>
            <a:ext cx="15037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916" dirty="0"/>
          </a:p>
        </p:txBody>
      </p:sp>
      <p:sp>
        <p:nvSpPr>
          <p:cNvPr id="11" name="Text 6"/>
          <p:cNvSpPr/>
          <p:nvPr/>
        </p:nvSpPr>
        <p:spPr>
          <a:xfrm>
            <a:off x="2592110" y="298215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2012 to 2023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2592110" y="3516035"/>
            <a:ext cx="56878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Between 2012 and 2023, there were </a:t>
            </a:r>
            <a:r>
              <a:rPr lang="en-US" sz="1944" b="1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1,321</a:t>
            </a:r>
            <a:r>
              <a:rPr lang="en-US" sz="1944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 deaths, </a:t>
            </a:r>
            <a:r>
              <a:rPr lang="en-US" sz="1944" b="1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11,168 </a:t>
            </a:r>
            <a:r>
              <a:rPr lang="en-US" sz="1944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injuries, and </a:t>
            </a:r>
            <a:r>
              <a:rPr lang="en-US" sz="1944" b="1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7,625</a:t>
            </a:r>
            <a:r>
              <a:rPr lang="en-US" sz="1944" dirty="0">
                <a:solidFill>
                  <a:srgbClr val="272525"/>
                </a:solidFill>
                <a:ea typeface="Eudoxus Sans" pitchFamily="34" charset="-122"/>
                <a:cs typeface="Eudoxus Sans" pitchFamily="34" charset="-120"/>
              </a:rPr>
              <a:t> accidents on the Yamuna Expressway.</a:t>
            </a: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3" name="Shape 8"/>
          <p:cNvSpPr/>
          <p:nvPr/>
        </p:nvSpPr>
        <p:spPr>
          <a:xfrm>
            <a:off x="1512034" y="5725477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B2D4E5"/>
          </a:solidFill>
          <a:ln/>
        </p:spPr>
      </p:sp>
      <p:sp>
        <p:nvSpPr>
          <p:cNvPr id="14" name="Shape 9"/>
          <p:cNvSpPr/>
          <p:nvPr/>
        </p:nvSpPr>
        <p:spPr>
          <a:xfrm>
            <a:off x="956608" y="5472470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126510" y="5564981"/>
            <a:ext cx="21562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916" dirty="0"/>
          </a:p>
        </p:txBody>
      </p:sp>
      <p:sp>
        <p:nvSpPr>
          <p:cNvPr id="16" name="Text 11"/>
          <p:cNvSpPr/>
          <p:nvPr/>
        </p:nvSpPr>
        <p:spPr>
          <a:xfrm>
            <a:off x="2592110" y="544163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Drowsy Driving</a:t>
            </a:r>
            <a:endParaRPr lang="en-US" sz="2430" dirty="0"/>
          </a:p>
        </p:txBody>
      </p:sp>
      <p:sp>
        <p:nvSpPr>
          <p:cNvPr id="17" name="Text 12"/>
          <p:cNvSpPr/>
          <p:nvPr/>
        </p:nvSpPr>
        <p:spPr>
          <a:xfrm>
            <a:off x="2592110" y="5975509"/>
            <a:ext cx="56878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 2019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Union Road Transport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Highways Ministry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reported that states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40%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overall vehicle accidents are due to Drowsiness in Drivers</a:t>
            </a: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BB46DA-7279-57F2-3BE3-66F7B2B9E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51" y="0"/>
            <a:ext cx="5589270" cy="372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Yamuna Expressway or highway to hell?">
            <a:extLst>
              <a:ext uri="{FF2B5EF4-FFF2-40B4-BE49-F238E27FC236}">
                <a16:creationId xmlns:a16="http://schemas.microsoft.com/office/drawing/2014/main" id="{D6436E4E-2148-3EA0-5461-496778DB3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51" y="5215609"/>
            <a:ext cx="5558298" cy="301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25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87166" y="2918936"/>
            <a:ext cx="9013031" cy="598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0"/>
              </a:lnSpc>
              <a:buNone/>
            </a:pPr>
            <a:r>
              <a:rPr lang="en-US" sz="4000" b="1" u="sng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AI-Based Distracted Driving Detection:</a:t>
            </a:r>
            <a:endParaRPr lang="en-US" sz="4000" b="1" u="sng" dirty="0"/>
          </a:p>
        </p:txBody>
      </p:sp>
      <p:sp>
        <p:nvSpPr>
          <p:cNvPr id="6" name="Shape 3"/>
          <p:cNvSpPr/>
          <p:nvPr/>
        </p:nvSpPr>
        <p:spPr>
          <a:xfrm>
            <a:off x="2087166" y="4269686"/>
            <a:ext cx="430649" cy="430649"/>
          </a:xfrm>
          <a:prstGeom prst="roundRect">
            <a:avLst>
              <a:gd name="adj" fmla="val 2000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48614" y="4090988"/>
            <a:ext cx="107633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709148" y="4019312"/>
            <a:ext cx="3071217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Facial Expression Analysis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b="1" dirty="0"/>
          </a:p>
        </p:txBody>
      </p:sp>
      <p:sp>
        <p:nvSpPr>
          <p:cNvPr id="9" name="Text 6"/>
          <p:cNvSpPr/>
          <p:nvPr/>
        </p:nvSpPr>
        <p:spPr>
          <a:xfrm>
            <a:off x="2709148" y="4690425"/>
            <a:ext cx="4510326" cy="12249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analyzes facial expressions,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including eye blinks,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gaze direction,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mouth movements,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identify signs of drowsiness, distraction, or inattention.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410807" y="4280569"/>
            <a:ext cx="430649" cy="430649"/>
          </a:xfrm>
          <a:prstGeom prst="roundRect">
            <a:avLst>
              <a:gd name="adj" fmla="val 2000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42133" y="4090988"/>
            <a:ext cx="167878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032790" y="4019312"/>
            <a:ext cx="2840236" cy="2990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Eye Movement Tracking</a:t>
            </a:r>
            <a:endParaRPr lang="en-US" sz="2400" b="1" dirty="0"/>
          </a:p>
        </p:txBody>
      </p:sp>
      <p:sp>
        <p:nvSpPr>
          <p:cNvPr id="13" name="Text 10"/>
          <p:cNvSpPr/>
          <p:nvPr/>
        </p:nvSpPr>
        <p:spPr>
          <a:xfrm>
            <a:off x="8032789" y="4671341"/>
            <a:ext cx="4510326" cy="12249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algorithms monitor eye movements, such as prolonged glances away from the road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 slow eye closure,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detect potential distractions or drowsiness.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2217896" y="6136362"/>
            <a:ext cx="169069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1"/>
              </a:lnSpc>
              <a:buNone/>
            </a:pPr>
            <a:endParaRPr lang="en-US" sz="226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2429947"/>
            <a:ext cx="5054322" cy="3369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1391960"/>
            <a:ext cx="5235535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600" b="1" kern="0" spc="-10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Impact of our Solution</a:t>
            </a:r>
            <a:endParaRPr lang="en-US" sz="3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2191226"/>
            <a:ext cx="864037" cy="15487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14473" y="236398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b="1" kern="0" spc="-5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Awareness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7214473" y="2737485"/>
            <a:ext cx="681108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4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software will raise awareness among drivers about the dangers of distraction. The real-time feedback provided by the system will help drivers develop safer driving habits and be more mindful of their actions behind the wheel.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3739991"/>
            <a:ext cx="864037" cy="15487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14473" y="3912751"/>
            <a:ext cx="218527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b="1" kern="0" spc="-5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Road Safety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7214473" y="4286250"/>
            <a:ext cx="681108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4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identifying and alerting drivers to distractions, our software can reduce the occurrence of accidents, potentially saving lives and preventing injuries. This can have a significant positive impact on road safety in India.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5288756"/>
            <a:ext cx="864037" cy="15487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14473" y="5461516"/>
            <a:ext cx="268616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b="1" kern="0" spc="-5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Economic Burden</a:t>
            </a:r>
            <a:endParaRPr lang="en-US" dirty="0"/>
          </a:p>
        </p:txBody>
      </p:sp>
      <p:sp>
        <p:nvSpPr>
          <p:cNvPr id="15" name="Text 8"/>
          <p:cNvSpPr/>
          <p:nvPr/>
        </p:nvSpPr>
        <p:spPr>
          <a:xfrm>
            <a:off x="7214473" y="5835015"/>
            <a:ext cx="681108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4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Reducing the number of accidents will significantly reduce the economic burden associated with road accidents, freeing up resources for other essential development initiatives.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722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Alexandria</vt:lpstr>
      <vt:lpstr>Arial</vt:lpstr>
      <vt:lpstr>Arial Rounded MT Bold</vt:lpstr>
      <vt:lpstr>Calibri</vt:lpstr>
      <vt:lpstr>Eudoxus Sans</vt:lpstr>
      <vt:lpstr>Inter</vt:lpstr>
      <vt:lpstr>Montserrat</vt:lpstr>
      <vt:lpstr>Nobile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Harish Rolli</cp:lastModifiedBy>
  <cp:revision>17</cp:revision>
  <cp:lastPrinted>2024-07-02T10:12:43Z</cp:lastPrinted>
  <dcterms:created xsi:type="dcterms:W3CDTF">2024-07-01T09:51:12Z</dcterms:created>
  <dcterms:modified xsi:type="dcterms:W3CDTF">2025-09-11T17:49:42Z</dcterms:modified>
</cp:coreProperties>
</file>